
<file path=[Content_Types].xml><?xml version="1.0" encoding="utf-8"?>
<Types xmlns="http://schemas.openxmlformats.org/package/2006/content-types"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64" r:id="rId3"/>
    <p:sldId id="257" r:id="rId4"/>
    <p:sldId id="258" r:id="rId5"/>
    <p:sldId id="265" r:id="rId6"/>
    <p:sldId id="261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70722" autoAdjust="0"/>
  </p:normalViewPr>
  <p:slideViewPr>
    <p:cSldViewPr snapToGrid="0">
      <p:cViewPr varScale="1">
        <p:scale>
          <a:sx n="47" d="100"/>
          <a:sy n="47" d="100"/>
        </p:scale>
        <p:origin x="1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EE81A-8D31-42FA-97CF-DAF4425ED1A7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E4460-8D9A-4291-9AE8-214EF3E55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3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E4460-8D9A-4291-9AE8-214EF3E55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7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big picture of the pose estimation:</a:t>
            </a:r>
          </a:p>
          <a:p>
            <a:r>
              <a:rPr lang="en-US" altLang="zh-CN" dirty="0"/>
              <a:t>Detect poses or limbs with phone camera pre-placed in the environment.</a:t>
            </a:r>
          </a:p>
          <a:p>
            <a:r>
              <a:rPr lang="en-US" altLang="zh-CN" dirty="0"/>
              <a:t>Then send the coordinate values to the perception unit through WIFI.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E4460-8D9A-4291-9AE8-214EF3E55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2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big picture of the perception: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Build a map offline, then estimate the state of the robot with the prebuild map, past trajectory, and input image.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E4460-8D9A-4291-9AE8-214EF3E55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9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of the control is:</a:t>
            </a:r>
          </a:p>
          <a:p>
            <a:r>
              <a:rPr lang="en-US" altLang="zh-CN" dirty="0"/>
              <a:t>Generate motor input signals with the blimp state and the estimated pose coordinate values.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E4460-8D9A-4291-9AE8-214EF3E55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8826E-6D40-4240-8E30-912314B57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5B07BB-46A4-407A-9F5F-3E8E18AE2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EC48E-2749-46C3-ADC9-39B5B8F1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060D8B-2E15-4760-B721-4641E3C0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562127-FFCF-4CCB-9104-4C481A98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E416B-AC8C-4C0F-ADCE-6599401F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6FCC2A-CDAC-49EC-A6D6-663443412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B73AF-0B77-42CF-AE1F-F93E300A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F3CB8-F028-4912-87FE-433A6B8B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94BAB-EC27-4573-B276-6073E5FE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8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2B927B-F1A0-4F81-BCE4-5DCBB4DCE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9AFC18-741A-4ADA-87AF-73F23967D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4E4AA-AE3A-4E5C-B2B0-96B06955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F016F-A42F-4670-B23D-3CCD9C9A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9B0B3-3803-481C-8E38-ED59E6B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73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C5BCC-DC1D-41E1-AD5B-DB8648CF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747AF-1E8F-4117-836D-6AC42338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AA572-07B7-40BD-A25D-FF1C0A95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C5F91-34A1-4643-A85B-EEC8AD85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B65EC-5350-4ECF-BD29-D91A0F3E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1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012B8-DE92-4057-BC53-C57B43AB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1B53D-5B48-43A0-BB3D-1CDE14B5C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73F6C-8D24-4BC1-8BC6-580F1171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2385E-DFAD-45B9-8E61-B654E441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6E162-4BC2-4890-87F2-E1C4988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C4A92-6A65-4936-8664-2FF880E2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E6249-5E4F-4021-B60E-184F4C4C9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F64934-117F-4D5F-8276-3BC7B152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C7EB8-92A6-4E08-A2F0-59809199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C8F491-5B69-44A9-B4E9-E2A8AF74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7C0EA-79AE-4A3A-A666-877831EE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8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5B1FC-EF2A-405F-975E-36FCC23F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B3C5EC-8780-4F2F-B455-BB9AF381A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DCE20F-2EBF-4710-AD85-B2F06E4B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FA4229-57A8-465A-8F89-1B7AD896F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F8169-8032-41AE-B66D-1CBC8724C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EE22BA-6C67-42CE-821A-586FDB5E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A4ADB4-2F1C-4CF4-964A-E31523DE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8CB8A4-CF98-49E6-9174-FBD2DBBF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5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3EB5C-7BEF-48FF-B659-29DCCD1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666ABD-4FB0-495B-B2FD-E6EA8201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9DB1A-7099-4F05-A720-50588D8B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AE87A4-3CDF-4DBD-82BD-3C57C26F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98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81DC58-6FFB-4CB0-8D5A-43D6B721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9D5BF6-70CE-434D-87B8-71FD31B5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365E3-82FA-4A0B-9904-102FC0CF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7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4F27B-398B-44D0-9640-304A5858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1582A-C04E-4664-9251-DC0D866E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9CDD3A-0D75-41D2-AC1E-FB870EBA1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5F220-F2F3-4B4D-BF6B-0A07BF9E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CB647-D494-4211-AAA2-E96C46B4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C02924-BDA4-4F8E-BFB6-096F57F2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278CC-8B1D-4A02-BD08-960ED9EF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91505B-01D5-4B3E-A02E-CD7DC30E0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837924-6436-4E34-AC22-4DC04A6B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1C143-02BF-4843-A554-A2A868D6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DA496E-018A-4BFC-9FF8-53A44BD1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7AC599-CA97-4114-ACB2-049ED182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5619C6-736D-4210-8021-A191DDCB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E0EC30-1EA7-4680-B7F4-83FE2A68B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77025-D31E-4AAC-9ECF-916C4D432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0B14A-2EFA-4514-915C-11B2E644327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4C5EFC-FE4A-4F65-954E-432087D0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FE6E2-CECA-4F18-A428-E108E7A0A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80DF8-883C-415C-A6AA-2FD440B0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8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C86EC2-227F-4978-9EC7-FEE765AEEEBA}"/>
              </a:ext>
            </a:extLst>
          </p:cNvPr>
          <p:cNvSpPr txBox="1"/>
          <p:nvPr/>
        </p:nvSpPr>
        <p:spPr>
          <a:xfrm>
            <a:off x="4913084" y="749823"/>
            <a:ext cx="247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Blimp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CD7ABE-A96F-4E7E-85DC-82E8A620015C}"/>
              </a:ext>
            </a:extLst>
          </p:cNvPr>
          <p:cNvSpPr txBox="1"/>
          <p:nvPr/>
        </p:nvSpPr>
        <p:spPr>
          <a:xfrm>
            <a:off x="2713753" y="1621200"/>
            <a:ext cx="78496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Given a pose in the world 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blimp estimate its state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(12 states included position, rotation, and accelerations)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Then move towards the pose with the control unit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(micro-controller, motor controller, and motors)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4FD234-B538-49F1-AFE8-C331800D6D82}"/>
              </a:ext>
            </a:extLst>
          </p:cNvPr>
          <p:cNvSpPr/>
          <p:nvPr/>
        </p:nvSpPr>
        <p:spPr>
          <a:xfrm>
            <a:off x="1110473" y="3976306"/>
            <a:ext cx="9971054" cy="229044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92DC1ED-CE99-4066-A7B6-1B3E0D01171A}"/>
              </a:ext>
            </a:extLst>
          </p:cNvPr>
          <p:cNvSpPr/>
          <p:nvPr/>
        </p:nvSpPr>
        <p:spPr>
          <a:xfrm>
            <a:off x="3691255" y="4269212"/>
            <a:ext cx="4147910" cy="967588"/>
          </a:xfrm>
          <a:custGeom>
            <a:avLst/>
            <a:gdLst>
              <a:gd name="connsiteX0" fmla="*/ 0 w 3383280"/>
              <a:gd name="connsiteY0" fmla="*/ 182880 h 792480"/>
              <a:gd name="connsiteX1" fmla="*/ 50800 w 3383280"/>
              <a:gd name="connsiteY1" fmla="*/ 162560 h 792480"/>
              <a:gd name="connsiteX2" fmla="*/ 121920 w 3383280"/>
              <a:gd name="connsiteY2" fmla="*/ 111760 h 792480"/>
              <a:gd name="connsiteX3" fmla="*/ 152400 w 3383280"/>
              <a:gd name="connsiteY3" fmla="*/ 101600 h 792480"/>
              <a:gd name="connsiteX4" fmla="*/ 193040 w 3383280"/>
              <a:gd name="connsiteY4" fmla="*/ 81280 h 792480"/>
              <a:gd name="connsiteX5" fmla="*/ 243840 w 3383280"/>
              <a:gd name="connsiteY5" fmla="*/ 71120 h 792480"/>
              <a:gd name="connsiteX6" fmla="*/ 365760 w 3383280"/>
              <a:gd name="connsiteY6" fmla="*/ 50800 h 792480"/>
              <a:gd name="connsiteX7" fmla="*/ 396240 w 3383280"/>
              <a:gd name="connsiteY7" fmla="*/ 30480 h 792480"/>
              <a:gd name="connsiteX8" fmla="*/ 497840 w 3383280"/>
              <a:gd name="connsiteY8" fmla="*/ 10160 h 792480"/>
              <a:gd name="connsiteX9" fmla="*/ 528320 w 3383280"/>
              <a:gd name="connsiteY9" fmla="*/ 0 h 792480"/>
              <a:gd name="connsiteX10" fmla="*/ 721360 w 3383280"/>
              <a:gd name="connsiteY10" fmla="*/ 20320 h 792480"/>
              <a:gd name="connsiteX11" fmla="*/ 751840 w 3383280"/>
              <a:gd name="connsiteY11" fmla="*/ 50800 h 792480"/>
              <a:gd name="connsiteX12" fmla="*/ 782320 w 3383280"/>
              <a:gd name="connsiteY12" fmla="*/ 71120 h 792480"/>
              <a:gd name="connsiteX13" fmla="*/ 802640 w 3383280"/>
              <a:gd name="connsiteY13" fmla="*/ 132080 h 792480"/>
              <a:gd name="connsiteX14" fmla="*/ 822960 w 3383280"/>
              <a:gd name="connsiteY14" fmla="*/ 223520 h 792480"/>
              <a:gd name="connsiteX15" fmla="*/ 843280 w 3383280"/>
              <a:gd name="connsiteY15" fmla="*/ 538480 h 792480"/>
              <a:gd name="connsiteX16" fmla="*/ 853440 w 3383280"/>
              <a:gd name="connsiteY16" fmla="*/ 568960 h 792480"/>
              <a:gd name="connsiteX17" fmla="*/ 883920 w 3383280"/>
              <a:gd name="connsiteY17" fmla="*/ 619760 h 792480"/>
              <a:gd name="connsiteX18" fmla="*/ 894080 w 3383280"/>
              <a:gd name="connsiteY18" fmla="*/ 660400 h 792480"/>
              <a:gd name="connsiteX19" fmla="*/ 924560 w 3383280"/>
              <a:gd name="connsiteY19" fmla="*/ 680720 h 792480"/>
              <a:gd name="connsiteX20" fmla="*/ 995680 w 3383280"/>
              <a:gd name="connsiteY20" fmla="*/ 721360 h 792480"/>
              <a:gd name="connsiteX21" fmla="*/ 1046480 w 3383280"/>
              <a:gd name="connsiteY21" fmla="*/ 751840 h 792480"/>
              <a:gd name="connsiteX22" fmla="*/ 1127760 w 3383280"/>
              <a:gd name="connsiteY22" fmla="*/ 792480 h 792480"/>
              <a:gd name="connsiteX23" fmla="*/ 1493520 w 3383280"/>
              <a:gd name="connsiteY23" fmla="*/ 782320 h 792480"/>
              <a:gd name="connsiteX24" fmla="*/ 1574800 w 3383280"/>
              <a:gd name="connsiteY24" fmla="*/ 741680 h 792480"/>
              <a:gd name="connsiteX25" fmla="*/ 1676400 w 3383280"/>
              <a:gd name="connsiteY25" fmla="*/ 690880 h 792480"/>
              <a:gd name="connsiteX26" fmla="*/ 1706880 w 3383280"/>
              <a:gd name="connsiteY26" fmla="*/ 670560 h 792480"/>
              <a:gd name="connsiteX27" fmla="*/ 1737360 w 3383280"/>
              <a:gd name="connsiteY27" fmla="*/ 660400 h 792480"/>
              <a:gd name="connsiteX28" fmla="*/ 1757680 w 3383280"/>
              <a:gd name="connsiteY28" fmla="*/ 629920 h 792480"/>
              <a:gd name="connsiteX29" fmla="*/ 1818640 w 3383280"/>
              <a:gd name="connsiteY29" fmla="*/ 609600 h 792480"/>
              <a:gd name="connsiteX30" fmla="*/ 1849120 w 3383280"/>
              <a:gd name="connsiteY30" fmla="*/ 589280 h 792480"/>
              <a:gd name="connsiteX31" fmla="*/ 1889760 w 3383280"/>
              <a:gd name="connsiteY31" fmla="*/ 558800 h 792480"/>
              <a:gd name="connsiteX32" fmla="*/ 1930400 w 3383280"/>
              <a:gd name="connsiteY32" fmla="*/ 538480 h 792480"/>
              <a:gd name="connsiteX33" fmla="*/ 2001520 w 3383280"/>
              <a:gd name="connsiteY33" fmla="*/ 487680 h 792480"/>
              <a:gd name="connsiteX34" fmla="*/ 2052320 w 3383280"/>
              <a:gd name="connsiteY34" fmla="*/ 457200 h 792480"/>
              <a:gd name="connsiteX35" fmla="*/ 2082800 w 3383280"/>
              <a:gd name="connsiteY35" fmla="*/ 436880 h 792480"/>
              <a:gd name="connsiteX36" fmla="*/ 2164080 w 3383280"/>
              <a:gd name="connsiteY36" fmla="*/ 406400 h 792480"/>
              <a:gd name="connsiteX37" fmla="*/ 2225040 w 3383280"/>
              <a:gd name="connsiteY37" fmla="*/ 365760 h 792480"/>
              <a:gd name="connsiteX38" fmla="*/ 2245360 w 3383280"/>
              <a:gd name="connsiteY38" fmla="*/ 335280 h 792480"/>
              <a:gd name="connsiteX39" fmla="*/ 2275840 w 3383280"/>
              <a:gd name="connsiteY39" fmla="*/ 325120 h 792480"/>
              <a:gd name="connsiteX40" fmla="*/ 2357120 w 3383280"/>
              <a:gd name="connsiteY40" fmla="*/ 304800 h 792480"/>
              <a:gd name="connsiteX41" fmla="*/ 2387600 w 3383280"/>
              <a:gd name="connsiteY41" fmla="*/ 284480 h 792480"/>
              <a:gd name="connsiteX42" fmla="*/ 2418080 w 3383280"/>
              <a:gd name="connsiteY42" fmla="*/ 274320 h 792480"/>
              <a:gd name="connsiteX43" fmla="*/ 2458720 w 3383280"/>
              <a:gd name="connsiteY43" fmla="*/ 254000 h 792480"/>
              <a:gd name="connsiteX44" fmla="*/ 2529840 w 3383280"/>
              <a:gd name="connsiteY44" fmla="*/ 233680 h 792480"/>
              <a:gd name="connsiteX45" fmla="*/ 2560320 w 3383280"/>
              <a:gd name="connsiteY45" fmla="*/ 223520 h 792480"/>
              <a:gd name="connsiteX46" fmla="*/ 2672080 w 3383280"/>
              <a:gd name="connsiteY46" fmla="*/ 203200 h 792480"/>
              <a:gd name="connsiteX47" fmla="*/ 3058160 w 3383280"/>
              <a:gd name="connsiteY47" fmla="*/ 213360 h 792480"/>
              <a:gd name="connsiteX48" fmla="*/ 3088640 w 3383280"/>
              <a:gd name="connsiteY48" fmla="*/ 233680 h 792480"/>
              <a:gd name="connsiteX49" fmla="*/ 3169920 w 3383280"/>
              <a:gd name="connsiteY49" fmla="*/ 243840 h 792480"/>
              <a:gd name="connsiteX50" fmla="*/ 3210560 w 3383280"/>
              <a:gd name="connsiteY50" fmla="*/ 264160 h 792480"/>
              <a:gd name="connsiteX51" fmla="*/ 3241040 w 3383280"/>
              <a:gd name="connsiteY51" fmla="*/ 284480 h 792480"/>
              <a:gd name="connsiteX52" fmla="*/ 3322320 w 3383280"/>
              <a:gd name="connsiteY52" fmla="*/ 304800 h 792480"/>
              <a:gd name="connsiteX53" fmla="*/ 3383280 w 3383280"/>
              <a:gd name="connsiteY53" fmla="*/ 32512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83280" h="792480">
                <a:moveTo>
                  <a:pt x="0" y="182880"/>
                </a:moveTo>
                <a:cubicBezTo>
                  <a:pt x="16933" y="176107"/>
                  <a:pt x="34488" y="170716"/>
                  <a:pt x="50800" y="162560"/>
                </a:cubicBezTo>
                <a:cubicBezTo>
                  <a:pt x="82250" y="146835"/>
                  <a:pt x="89705" y="130168"/>
                  <a:pt x="121920" y="111760"/>
                </a:cubicBezTo>
                <a:cubicBezTo>
                  <a:pt x="131219" y="106447"/>
                  <a:pt x="142556" y="105819"/>
                  <a:pt x="152400" y="101600"/>
                </a:cubicBezTo>
                <a:cubicBezTo>
                  <a:pt x="166321" y="95634"/>
                  <a:pt x="178672" y="86069"/>
                  <a:pt x="193040" y="81280"/>
                </a:cubicBezTo>
                <a:cubicBezTo>
                  <a:pt x="209423" y="75819"/>
                  <a:pt x="226983" y="74866"/>
                  <a:pt x="243840" y="71120"/>
                </a:cubicBezTo>
                <a:cubicBezTo>
                  <a:pt x="330149" y="51940"/>
                  <a:pt x="233121" y="67380"/>
                  <a:pt x="365760" y="50800"/>
                </a:cubicBezTo>
                <a:cubicBezTo>
                  <a:pt x="375920" y="44027"/>
                  <a:pt x="384569" y="34071"/>
                  <a:pt x="396240" y="30480"/>
                </a:cubicBezTo>
                <a:cubicBezTo>
                  <a:pt x="429250" y="20323"/>
                  <a:pt x="465075" y="21082"/>
                  <a:pt x="497840" y="10160"/>
                </a:cubicBezTo>
                <a:lnTo>
                  <a:pt x="528320" y="0"/>
                </a:lnTo>
                <a:cubicBezTo>
                  <a:pt x="592667" y="6773"/>
                  <a:pt x="658267" y="5981"/>
                  <a:pt x="721360" y="20320"/>
                </a:cubicBezTo>
                <a:cubicBezTo>
                  <a:pt x="735371" y="23504"/>
                  <a:pt x="740802" y="41602"/>
                  <a:pt x="751840" y="50800"/>
                </a:cubicBezTo>
                <a:cubicBezTo>
                  <a:pt x="761221" y="58617"/>
                  <a:pt x="772160" y="64347"/>
                  <a:pt x="782320" y="71120"/>
                </a:cubicBezTo>
                <a:cubicBezTo>
                  <a:pt x="789093" y="91440"/>
                  <a:pt x="799119" y="110952"/>
                  <a:pt x="802640" y="132080"/>
                </a:cubicBezTo>
                <a:cubicBezTo>
                  <a:pt x="814561" y="203604"/>
                  <a:pt x="806286" y="173497"/>
                  <a:pt x="822960" y="223520"/>
                </a:cubicBezTo>
                <a:cubicBezTo>
                  <a:pt x="826693" y="316843"/>
                  <a:pt x="820952" y="438006"/>
                  <a:pt x="843280" y="538480"/>
                </a:cubicBezTo>
                <a:cubicBezTo>
                  <a:pt x="845603" y="548935"/>
                  <a:pt x="848651" y="559381"/>
                  <a:pt x="853440" y="568960"/>
                </a:cubicBezTo>
                <a:cubicBezTo>
                  <a:pt x="862271" y="586623"/>
                  <a:pt x="873760" y="602827"/>
                  <a:pt x="883920" y="619760"/>
                </a:cubicBezTo>
                <a:cubicBezTo>
                  <a:pt x="887307" y="633307"/>
                  <a:pt x="886334" y="648782"/>
                  <a:pt x="894080" y="660400"/>
                </a:cubicBezTo>
                <a:cubicBezTo>
                  <a:pt x="900853" y="670560"/>
                  <a:pt x="915179" y="672903"/>
                  <a:pt x="924560" y="680720"/>
                </a:cubicBezTo>
                <a:cubicBezTo>
                  <a:pt x="976443" y="723956"/>
                  <a:pt x="929896" y="704914"/>
                  <a:pt x="995680" y="721360"/>
                </a:cubicBezTo>
                <a:cubicBezTo>
                  <a:pt x="1012613" y="731520"/>
                  <a:pt x="1028817" y="743009"/>
                  <a:pt x="1046480" y="751840"/>
                </a:cubicBezTo>
                <a:cubicBezTo>
                  <a:pt x="1145900" y="801550"/>
                  <a:pt x="1057143" y="745402"/>
                  <a:pt x="1127760" y="792480"/>
                </a:cubicBezTo>
                <a:cubicBezTo>
                  <a:pt x="1249680" y="789093"/>
                  <a:pt x="1371705" y="788411"/>
                  <a:pt x="1493520" y="782320"/>
                </a:cubicBezTo>
                <a:cubicBezTo>
                  <a:pt x="1536315" y="780180"/>
                  <a:pt x="1540297" y="765832"/>
                  <a:pt x="1574800" y="741680"/>
                </a:cubicBezTo>
                <a:cubicBezTo>
                  <a:pt x="1642002" y="694638"/>
                  <a:pt x="1615142" y="706195"/>
                  <a:pt x="1676400" y="690880"/>
                </a:cubicBezTo>
                <a:cubicBezTo>
                  <a:pt x="1686560" y="684107"/>
                  <a:pt x="1695958" y="676021"/>
                  <a:pt x="1706880" y="670560"/>
                </a:cubicBezTo>
                <a:cubicBezTo>
                  <a:pt x="1716459" y="665771"/>
                  <a:pt x="1728997" y="667090"/>
                  <a:pt x="1737360" y="660400"/>
                </a:cubicBezTo>
                <a:cubicBezTo>
                  <a:pt x="1746895" y="652772"/>
                  <a:pt x="1747325" y="636392"/>
                  <a:pt x="1757680" y="629920"/>
                </a:cubicBezTo>
                <a:cubicBezTo>
                  <a:pt x="1775843" y="618568"/>
                  <a:pt x="1800818" y="621481"/>
                  <a:pt x="1818640" y="609600"/>
                </a:cubicBezTo>
                <a:cubicBezTo>
                  <a:pt x="1828800" y="602827"/>
                  <a:pt x="1839184" y="596377"/>
                  <a:pt x="1849120" y="589280"/>
                </a:cubicBezTo>
                <a:cubicBezTo>
                  <a:pt x="1862899" y="579438"/>
                  <a:pt x="1875401" y="567775"/>
                  <a:pt x="1889760" y="558800"/>
                </a:cubicBezTo>
                <a:cubicBezTo>
                  <a:pt x="1902603" y="550773"/>
                  <a:pt x="1917250" y="545994"/>
                  <a:pt x="1930400" y="538480"/>
                </a:cubicBezTo>
                <a:cubicBezTo>
                  <a:pt x="1962206" y="520305"/>
                  <a:pt x="1968810" y="509486"/>
                  <a:pt x="2001520" y="487680"/>
                </a:cubicBezTo>
                <a:cubicBezTo>
                  <a:pt x="2017951" y="476726"/>
                  <a:pt x="2035574" y="467666"/>
                  <a:pt x="2052320" y="457200"/>
                </a:cubicBezTo>
                <a:cubicBezTo>
                  <a:pt x="2062675" y="450728"/>
                  <a:pt x="2071577" y="441690"/>
                  <a:pt x="2082800" y="436880"/>
                </a:cubicBezTo>
                <a:cubicBezTo>
                  <a:pt x="2167199" y="400709"/>
                  <a:pt x="2079424" y="457193"/>
                  <a:pt x="2164080" y="406400"/>
                </a:cubicBezTo>
                <a:cubicBezTo>
                  <a:pt x="2185021" y="393835"/>
                  <a:pt x="2225040" y="365760"/>
                  <a:pt x="2225040" y="365760"/>
                </a:cubicBezTo>
                <a:cubicBezTo>
                  <a:pt x="2231813" y="355600"/>
                  <a:pt x="2235825" y="342908"/>
                  <a:pt x="2245360" y="335280"/>
                </a:cubicBezTo>
                <a:cubicBezTo>
                  <a:pt x="2253723" y="328590"/>
                  <a:pt x="2265450" y="327717"/>
                  <a:pt x="2275840" y="325120"/>
                </a:cubicBezTo>
                <a:cubicBezTo>
                  <a:pt x="2299026" y="319323"/>
                  <a:pt x="2333896" y="316412"/>
                  <a:pt x="2357120" y="304800"/>
                </a:cubicBezTo>
                <a:cubicBezTo>
                  <a:pt x="2368042" y="299339"/>
                  <a:pt x="2376678" y="289941"/>
                  <a:pt x="2387600" y="284480"/>
                </a:cubicBezTo>
                <a:cubicBezTo>
                  <a:pt x="2397179" y="279691"/>
                  <a:pt x="2408236" y="278539"/>
                  <a:pt x="2418080" y="274320"/>
                </a:cubicBezTo>
                <a:cubicBezTo>
                  <a:pt x="2432001" y="268354"/>
                  <a:pt x="2444799" y="259966"/>
                  <a:pt x="2458720" y="254000"/>
                </a:cubicBezTo>
                <a:cubicBezTo>
                  <a:pt x="2483080" y="243560"/>
                  <a:pt x="2504061" y="241045"/>
                  <a:pt x="2529840" y="233680"/>
                </a:cubicBezTo>
                <a:cubicBezTo>
                  <a:pt x="2540138" y="230738"/>
                  <a:pt x="2549930" y="226117"/>
                  <a:pt x="2560320" y="223520"/>
                </a:cubicBezTo>
                <a:cubicBezTo>
                  <a:pt x="2588720" y="216420"/>
                  <a:pt x="2644905" y="207729"/>
                  <a:pt x="2672080" y="203200"/>
                </a:cubicBezTo>
                <a:cubicBezTo>
                  <a:pt x="2800773" y="206587"/>
                  <a:pt x="2929765" y="203965"/>
                  <a:pt x="3058160" y="213360"/>
                </a:cubicBezTo>
                <a:cubicBezTo>
                  <a:pt x="3070338" y="214251"/>
                  <a:pt x="3076859" y="230467"/>
                  <a:pt x="3088640" y="233680"/>
                </a:cubicBezTo>
                <a:cubicBezTo>
                  <a:pt x="3114982" y="240864"/>
                  <a:pt x="3142827" y="240453"/>
                  <a:pt x="3169920" y="243840"/>
                </a:cubicBezTo>
                <a:cubicBezTo>
                  <a:pt x="3183467" y="250613"/>
                  <a:pt x="3197410" y="256646"/>
                  <a:pt x="3210560" y="264160"/>
                </a:cubicBezTo>
                <a:cubicBezTo>
                  <a:pt x="3221162" y="270218"/>
                  <a:pt x="3229564" y="280307"/>
                  <a:pt x="3241040" y="284480"/>
                </a:cubicBezTo>
                <a:cubicBezTo>
                  <a:pt x="3267286" y="294024"/>
                  <a:pt x="3295826" y="295969"/>
                  <a:pt x="3322320" y="304800"/>
                </a:cubicBezTo>
                <a:lnTo>
                  <a:pt x="3383280" y="3251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340324-98EF-4FBA-BF54-E5801ABAE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8" y="4136425"/>
            <a:ext cx="1927723" cy="1487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217E30-3770-4110-824C-C19FF4981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74" y="4529832"/>
            <a:ext cx="1513440" cy="15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E9B-E12E-F14F-B9E4-6992CE65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280903"/>
            <a:ext cx="5321968" cy="121101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ook" panose="02000503020000020003" pitchFamily="2" charset="0"/>
              </a:rPr>
              <a:t>IMPLEMENTING POSE ESTIMATION CODE ON THE PHONE </a:t>
            </a:r>
            <a:r>
              <a:rPr lang="en-US" sz="3600" dirty="0">
                <a:latin typeface="Avenir Book" panose="02000503020000020003" pitchFamily="2" charset="0"/>
              </a:rPr>
              <a:t>- Swetha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E9B095-A59A-004E-A965-5E4D33FB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61361"/>
            <a:ext cx="2428948" cy="434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F3A26-B574-4443-8C19-055B86819C95}"/>
              </a:ext>
            </a:extLst>
          </p:cNvPr>
          <p:cNvSpPr txBox="1"/>
          <p:nvPr/>
        </p:nvSpPr>
        <p:spPr>
          <a:xfrm>
            <a:off x="2885574" y="1779595"/>
            <a:ext cx="3094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Currently able to run the pose estimation code on </a:t>
            </a:r>
            <a:r>
              <a:rPr lang="en-US" dirty="0" err="1">
                <a:latin typeface="Avenir Book" panose="02000503020000020003" pitchFamily="2" charset="0"/>
              </a:rPr>
              <a:t>IPhone</a:t>
            </a:r>
            <a:r>
              <a:rPr lang="en-US" dirty="0">
                <a:latin typeface="Avenir Book" panose="02000503020000020003" pitchFamily="2" charset="0"/>
              </a:rPr>
              <a:t> 8 Plus using an open source </a:t>
            </a:r>
            <a:r>
              <a:rPr lang="en-US" dirty="0" err="1">
                <a:latin typeface="Avenir Book" panose="02000503020000020003" pitchFamily="2" charset="0"/>
              </a:rPr>
              <a:t>PoseEstimation</a:t>
            </a:r>
            <a:r>
              <a:rPr lang="en-US" dirty="0">
                <a:latin typeface="Avenir Book" panose="02000503020000020003" pitchFamily="2" charset="0"/>
              </a:rPr>
              <a:t> model built on XCode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DB2016-1868-AD48-ADFA-02D4FC3A7F37}"/>
              </a:ext>
            </a:extLst>
          </p:cNvPr>
          <p:cNvSpPr txBox="1">
            <a:spLocks/>
          </p:cNvSpPr>
          <p:nvPr/>
        </p:nvSpPr>
        <p:spPr>
          <a:xfrm>
            <a:off x="6534902" y="0"/>
            <a:ext cx="5321968" cy="1211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venir Book" panose="02000503020000020003" pitchFamily="2" charset="0"/>
              </a:rPr>
              <a:t>Next Steps: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124AB-8120-3A41-8D1E-A87A1BFF1376}"/>
              </a:ext>
            </a:extLst>
          </p:cNvPr>
          <p:cNvSpPr txBox="1"/>
          <p:nvPr/>
        </p:nvSpPr>
        <p:spPr>
          <a:xfrm>
            <a:off x="6534902" y="948598"/>
            <a:ext cx="4652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Articulating how many cameras we’re using and how many people each camera is supposed to detect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Relaying the coordinate information from the phone to the server and blimp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Possible Method: add a section of code in the XCode script which can convey the coordinate information to a module file in the Python repository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3FA39-715E-0546-9C86-64316C7F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74" y="4172140"/>
            <a:ext cx="4236639" cy="2385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ABBE3-6493-E348-AAD4-49691C574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46" y="3338854"/>
            <a:ext cx="2428949" cy="32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F9CC2D-39B4-4810-8FC9-B62FEDF9CCC9}"/>
              </a:ext>
            </a:extLst>
          </p:cNvPr>
          <p:cNvSpPr txBox="1"/>
          <p:nvPr/>
        </p:nvSpPr>
        <p:spPr>
          <a:xfrm>
            <a:off x="355600" y="364642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Mapping: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Motion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662F16-C3EC-4CD2-8807-89E504EE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268376"/>
            <a:ext cx="5981236" cy="44039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EC1A5F-9A94-45B7-B02E-28E0ECA2D868}"/>
              </a:ext>
            </a:extLst>
          </p:cNvPr>
          <p:cNvSpPr txBox="1"/>
          <p:nvPr/>
        </p:nvSpPr>
        <p:spPr>
          <a:xfrm>
            <a:off x="355600" y="764752"/>
            <a:ext cx="5862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corresponding Landmark Points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images captured by camera at different poses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Landmark Points and Camera Poses values in the world coordinate system.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598D1B-893B-43BE-9C99-02636EEF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27" y="5457959"/>
            <a:ext cx="771843" cy="788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3637EB-B7B0-4C10-9FB0-EC2E85BDE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1" y="483417"/>
            <a:ext cx="2480349" cy="2533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6B3D2E-7373-4B37-A74F-5B73266E61D7}"/>
              </a:ext>
            </a:extLst>
          </p:cNvPr>
          <p:cNvSpPr txBox="1"/>
          <p:nvPr/>
        </p:nvSpPr>
        <p:spPr>
          <a:xfrm>
            <a:off x="2590800" y="6533868"/>
            <a:ext cx="207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Factor Graph of 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13E8-F182-490A-8702-4AA8E1563B0A}"/>
              </a:ext>
            </a:extLst>
          </p:cNvPr>
          <p:cNvSpPr txBox="1"/>
          <p:nvPr/>
        </p:nvSpPr>
        <p:spPr>
          <a:xfrm>
            <a:off x="8392160" y="3018265"/>
            <a:ext cx="207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Actual map output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AD7A0-2B70-4A3C-979C-E4F9DD9FC0E6}"/>
              </a:ext>
            </a:extLst>
          </p:cNvPr>
          <p:cNvSpPr txBox="1"/>
          <p:nvPr/>
        </p:nvSpPr>
        <p:spPr>
          <a:xfrm>
            <a:off x="8435770" y="6293955"/>
            <a:ext cx="241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Expected map output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E885A-0CF3-40F2-A413-F769A0FE3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2395">
            <a:off x="7717444" y="2459716"/>
            <a:ext cx="771844" cy="5600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DA3316-FF15-4D34-B822-61171E27B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029" y="3601986"/>
            <a:ext cx="2760213" cy="2250174"/>
          </a:xfrm>
          <a:prstGeom prst="rect">
            <a:avLst/>
          </a:prstGeom>
        </p:spPr>
      </p:pic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1FA9147E-3A54-4165-A6B9-B20EDC8DE897}"/>
              </a:ext>
            </a:extLst>
          </p:cNvPr>
          <p:cNvCxnSpPr>
            <a:cxnSpLocks/>
            <a:stCxn id="3" idx="3"/>
            <a:endCxn id="16" idx="3"/>
          </p:cNvCxnSpPr>
          <p:nvPr/>
        </p:nvCxnSpPr>
        <p:spPr>
          <a:xfrm>
            <a:off x="10464800" y="1750091"/>
            <a:ext cx="409442" cy="2976982"/>
          </a:xfrm>
          <a:prstGeom prst="curvedConnector3">
            <a:avLst>
              <a:gd name="adj1" fmla="val 2699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2CCEE94-638A-443F-BDB1-13C0DDE7DCE3}"/>
              </a:ext>
            </a:extLst>
          </p:cNvPr>
          <p:cNvSpPr txBox="1"/>
          <p:nvPr/>
        </p:nvSpPr>
        <p:spPr>
          <a:xfrm>
            <a:off x="10464800" y="3100663"/>
            <a:ext cx="2190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Transform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6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1C8A40-13E4-4277-B204-54CE19CB22B2}"/>
              </a:ext>
            </a:extLst>
          </p:cNvPr>
          <p:cNvSpPr txBox="1"/>
          <p:nvPr/>
        </p:nvSpPr>
        <p:spPr>
          <a:xfrm>
            <a:off x="873760" y="325280"/>
            <a:ext cx="1102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Localization: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map is available a-priori then the problem becomes pose-estimation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7820DF-03A7-4908-BF61-C3D3B8B2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40" y="1211449"/>
            <a:ext cx="6245860" cy="46476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81939E-7A69-41D8-95BF-CEBA5A50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100260"/>
            <a:ext cx="4934518" cy="275884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CD1477-2944-4B95-9F26-24B1C9A27CC0}"/>
              </a:ext>
            </a:extLst>
          </p:cNvPr>
          <p:cNvCxnSpPr/>
          <p:nvPr/>
        </p:nvCxnSpPr>
        <p:spPr>
          <a:xfrm flipH="1">
            <a:off x="7988300" y="4591050"/>
            <a:ext cx="17272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321A16-657F-4BC0-91C3-DB13B5BFF22C}"/>
              </a:ext>
            </a:extLst>
          </p:cNvPr>
          <p:cNvCxnSpPr>
            <a:cxnSpLocks/>
          </p:cNvCxnSpPr>
          <p:nvPr/>
        </p:nvCxnSpPr>
        <p:spPr>
          <a:xfrm flipH="1" flipV="1">
            <a:off x="8102600" y="4946650"/>
            <a:ext cx="1746250" cy="10795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0F9D212-CEA9-4528-BFD1-18EBE201DDE7}"/>
              </a:ext>
            </a:extLst>
          </p:cNvPr>
          <p:cNvCxnSpPr>
            <a:cxnSpLocks/>
          </p:cNvCxnSpPr>
          <p:nvPr/>
        </p:nvCxnSpPr>
        <p:spPr>
          <a:xfrm flipH="1">
            <a:off x="8597900" y="4864100"/>
            <a:ext cx="1854200" cy="8255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A31B428-C6E4-42C0-8AC1-324103DEB78C}"/>
              </a:ext>
            </a:extLst>
          </p:cNvPr>
          <p:cNvCxnSpPr>
            <a:cxnSpLocks/>
          </p:cNvCxnSpPr>
          <p:nvPr/>
        </p:nvCxnSpPr>
        <p:spPr>
          <a:xfrm flipH="1">
            <a:off x="8382000" y="5238750"/>
            <a:ext cx="18542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42A2F77-6709-4077-B8C0-189705C08E03}"/>
              </a:ext>
            </a:extLst>
          </p:cNvPr>
          <p:cNvCxnSpPr>
            <a:cxnSpLocks/>
          </p:cNvCxnSpPr>
          <p:nvPr/>
        </p:nvCxnSpPr>
        <p:spPr>
          <a:xfrm flipH="1" flipV="1">
            <a:off x="8661400" y="4546600"/>
            <a:ext cx="1574800" cy="2159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F2FDC5E-89A1-40DB-9095-F2E5E5E4372E}"/>
              </a:ext>
            </a:extLst>
          </p:cNvPr>
          <p:cNvSpPr txBox="1"/>
          <p:nvPr/>
        </p:nvSpPr>
        <p:spPr>
          <a:xfrm>
            <a:off x="8661400" y="5681989"/>
            <a:ext cx="23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 Based on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Coordinate Distance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Descriptor L2 Distance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03BB7A0-4A8D-4E72-9BD6-4DA34CA1A1F4}"/>
              </a:ext>
            </a:extLst>
          </p:cNvPr>
          <p:cNvCxnSpPr>
            <a:cxnSpLocks/>
          </p:cNvCxnSpPr>
          <p:nvPr/>
        </p:nvCxnSpPr>
        <p:spPr>
          <a:xfrm flipH="1" flipV="1">
            <a:off x="7672990" y="2203380"/>
            <a:ext cx="2042510" cy="236862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FB8042D-AA8D-4194-BA55-1F1CAA46BC15}"/>
              </a:ext>
            </a:extLst>
          </p:cNvPr>
          <p:cNvCxnSpPr>
            <a:cxnSpLocks/>
          </p:cNvCxnSpPr>
          <p:nvPr/>
        </p:nvCxnSpPr>
        <p:spPr>
          <a:xfrm flipH="1" flipV="1">
            <a:off x="8299450" y="2203380"/>
            <a:ext cx="1936750" cy="255277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213F0BF-04DE-4E74-A3FF-1E0B528555C6}"/>
              </a:ext>
            </a:extLst>
          </p:cNvPr>
          <p:cNvCxnSpPr>
            <a:cxnSpLocks/>
          </p:cNvCxnSpPr>
          <p:nvPr/>
        </p:nvCxnSpPr>
        <p:spPr>
          <a:xfrm flipV="1">
            <a:off x="10452100" y="2457450"/>
            <a:ext cx="584200" cy="238125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A23DE80-9419-499C-B391-80741C67F1D7}"/>
              </a:ext>
            </a:extLst>
          </p:cNvPr>
          <p:cNvCxnSpPr>
            <a:cxnSpLocks/>
          </p:cNvCxnSpPr>
          <p:nvPr/>
        </p:nvCxnSpPr>
        <p:spPr>
          <a:xfrm flipV="1">
            <a:off x="9848850" y="1611851"/>
            <a:ext cx="283670" cy="3403387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D5641B1-CC71-4F14-B2B8-8E75565F742A}"/>
              </a:ext>
            </a:extLst>
          </p:cNvPr>
          <p:cNvCxnSpPr>
            <a:cxnSpLocks/>
          </p:cNvCxnSpPr>
          <p:nvPr/>
        </p:nvCxnSpPr>
        <p:spPr>
          <a:xfrm flipH="1" flipV="1">
            <a:off x="6359635" y="1780414"/>
            <a:ext cx="3876565" cy="3425324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71928FC-D9DD-4A64-AC9F-1B7BB9FB7599}"/>
              </a:ext>
            </a:extLst>
          </p:cNvPr>
          <p:cNvSpPr txBox="1"/>
          <p:nvPr/>
        </p:nvSpPr>
        <p:spPr>
          <a:xfrm>
            <a:off x="9977985" y="3371652"/>
            <a:ext cx="231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Correspondences</a:t>
            </a:r>
            <a:endParaRPr lang="zh-CN" altLang="en-US" sz="1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C0B856-F805-4D4C-BFA2-044A852CBE4A}"/>
              </a:ext>
            </a:extLst>
          </p:cNvPr>
          <p:cNvCxnSpPr/>
          <p:nvPr/>
        </p:nvCxnSpPr>
        <p:spPr>
          <a:xfrm flipH="1">
            <a:off x="4937760" y="4756150"/>
            <a:ext cx="8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631172B-3121-4C8B-88A1-330C8073D911}"/>
              </a:ext>
            </a:extLst>
          </p:cNvPr>
          <p:cNvSpPr txBox="1"/>
          <p:nvPr/>
        </p:nvSpPr>
        <p:spPr>
          <a:xfrm>
            <a:off x="1910080" y="5754694"/>
            <a:ext cx="266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Pose3(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x,y,x,row,pitch,yaw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892F5B-6934-4017-97D5-A3AD9245B5F3}"/>
              </a:ext>
            </a:extLst>
          </p:cNvPr>
          <p:cNvSpPr txBox="1"/>
          <p:nvPr/>
        </p:nvSpPr>
        <p:spPr>
          <a:xfrm>
            <a:off x="355600" y="764752"/>
            <a:ext cx="5543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pPr marL="800100" lvl="1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Prebuilt Map</a:t>
            </a:r>
          </a:p>
          <a:p>
            <a:pPr marL="800100" lvl="1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Trajectory</a:t>
            </a:r>
          </a:p>
          <a:p>
            <a:pPr marL="800100" lvl="1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capture by a camera at the current pose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camera Pose values in the world coordinate system.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353BC5-059F-4AE0-86B7-4DB73414BAA4}"/>
              </a:ext>
            </a:extLst>
          </p:cNvPr>
          <p:cNvSpPr txBox="1"/>
          <p:nvPr/>
        </p:nvSpPr>
        <p:spPr>
          <a:xfrm>
            <a:off x="67498" y="6163287"/>
            <a:ext cx="624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Factor Graph for pose estimation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C12B9F-EAEE-4C92-BD92-AD0147F9FC6C}"/>
              </a:ext>
            </a:extLst>
          </p:cNvPr>
          <p:cNvSpPr txBox="1"/>
          <p:nvPr/>
        </p:nvSpPr>
        <p:spPr>
          <a:xfrm>
            <a:off x="6143697" y="6345163"/>
            <a:ext cx="624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Trajectory Estimation Process</a:t>
            </a:r>
          </a:p>
        </p:txBody>
      </p:sp>
    </p:spTree>
    <p:extLst>
      <p:ext uri="{BB962C8B-B14F-4D97-AF65-F5344CB8AC3E}">
        <p14:creationId xmlns:p14="http://schemas.microsoft.com/office/powerpoint/2010/main" val="30685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A3F3C2-D974-4437-B920-54C7E209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81" y="199017"/>
            <a:ext cx="2204712" cy="102928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ook" panose="02000503020000020003" pitchFamily="2" charset="0"/>
              </a:rPr>
              <a:t>Control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BBA89D-9569-401D-AD8C-8A8216BD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93" y="675958"/>
            <a:ext cx="8008106" cy="44700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37377D-0732-4698-8105-78DF96C7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93" y="5131309"/>
            <a:ext cx="4148137" cy="1740339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70EDC3C-2D26-4999-B8CB-5468474F24DC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3717966" y="5063852"/>
            <a:ext cx="1461550" cy="413703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2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8B1078-88DB-48BD-9C85-D9AD7C491793}"/>
              </a:ext>
            </a:extLst>
          </p:cNvPr>
          <p:cNvCxnSpPr>
            <a:cxnSpLocks/>
          </p:cNvCxnSpPr>
          <p:nvPr/>
        </p:nvCxnSpPr>
        <p:spPr>
          <a:xfrm>
            <a:off x="4687589" y="1406459"/>
            <a:ext cx="14761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F6E6810-C3A9-4EBF-B530-F3931DAF3329}"/>
              </a:ext>
            </a:extLst>
          </p:cNvPr>
          <p:cNvSpPr txBox="1"/>
          <p:nvPr/>
        </p:nvSpPr>
        <p:spPr>
          <a:xfrm>
            <a:off x="93985" y="184532"/>
            <a:ext cx="1836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2: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4010AF-A963-43E9-BAAC-75F356F7462A}"/>
              </a:ext>
            </a:extLst>
          </p:cNvPr>
          <p:cNvSpPr txBox="1"/>
          <p:nvPr/>
        </p:nvSpPr>
        <p:spPr>
          <a:xfrm>
            <a:off x="4935380" y="940172"/>
            <a:ext cx="9978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s,R,t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61A982D-99BA-4683-829B-D94CC30EF5DE}"/>
              </a:ext>
            </a:extLst>
          </p:cNvPr>
          <p:cNvCxnSpPr>
            <a:cxnSpLocks/>
          </p:cNvCxnSpPr>
          <p:nvPr/>
        </p:nvCxnSpPr>
        <p:spPr>
          <a:xfrm flipV="1">
            <a:off x="2658111" y="626458"/>
            <a:ext cx="0" cy="971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ED5612A-859C-4E46-A6E6-3E996BDDDB9E}"/>
              </a:ext>
            </a:extLst>
          </p:cNvPr>
          <p:cNvCxnSpPr>
            <a:cxnSpLocks/>
          </p:cNvCxnSpPr>
          <p:nvPr/>
        </p:nvCxnSpPr>
        <p:spPr>
          <a:xfrm>
            <a:off x="2658111" y="1597684"/>
            <a:ext cx="1534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27E026C-4D9E-4029-A9ED-AA4145832820}"/>
              </a:ext>
            </a:extLst>
          </p:cNvPr>
          <p:cNvSpPr/>
          <p:nvPr/>
        </p:nvSpPr>
        <p:spPr>
          <a:xfrm>
            <a:off x="3061124" y="1067472"/>
            <a:ext cx="723897" cy="253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C0E198C9-C849-435E-8C53-3CDDA6A4A334}"/>
              </a:ext>
            </a:extLst>
          </p:cNvPr>
          <p:cNvSpPr/>
          <p:nvPr/>
        </p:nvSpPr>
        <p:spPr>
          <a:xfrm>
            <a:off x="2608158" y="1528905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5DA843EE-865C-4C04-AA9C-CE7AC1E3E1E6}"/>
              </a:ext>
            </a:extLst>
          </p:cNvPr>
          <p:cNvSpPr/>
          <p:nvPr/>
        </p:nvSpPr>
        <p:spPr>
          <a:xfrm>
            <a:off x="2605200" y="885439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B62DB5A-33E1-4964-9351-162FDFAD5827}"/>
              </a:ext>
            </a:extLst>
          </p:cNvPr>
          <p:cNvCxnSpPr>
            <a:cxnSpLocks/>
          </p:cNvCxnSpPr>
          <p:nvPr/>
        </p:nvCxnSpPr>
        <p:spPr>
          <a:xfrm flipV="1">
            <a:off x="6501490" y="876599"/>
            <a:ext cx="0" cy="971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6F23490-DD4B-4C55-8ABE-3C4F6D550161}"/>
              </a:ext>
            </a:extLst>
          </p:cNvPr>
          <p:cNvCxnSpPr>
            <a:cxnSpLocks/>
          </p:cNvCxnSpPr>
          <p:nvPr/>
        </p:nvCxnSpPr>
        <p:spPr>
          <a:xfrm>
            <a:off x="6501490" y="1847825"/>
            <a:ext cx="1534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D93C683-0367-475D-AEE0-BD8171C2F43A}"/>
              </a:ext>
            </a:extLst>
          </p:cNvPr>
          <p:cNvSpPr/>
          <p:nvPr/>
        </p:nvSpPr>
        <p:spPr>
          <a:xfrm rot="16200000">
            <a:off x="7219407" y="656458"/>
            <a:ext cx="971226" cy="661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618BD095-E76E-4AF8-8910-C987670770BB}"/>
              </a:ext>
            </a:extLst>
          </p:cNvPr>
          <p:cNvSpPr/>
          <p:nvPr/>
        </p:nvSpPr>
        <p:spPr>
          <a:xfrm>
            <a:off x="6776272" y="1674263"/>
            <a:ext cx="105822" cy="101595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0720EDB-111E-48B5-92EE-61C69CF2A134}"/>
              </a:ext>
            </a:extLst>
          </p:cNvPr>
          <p:cNvSpPr/>
          <p:nvPr/>
        </p:nvSpPr>
        <p:spPr>
          <a:xfrm>
            <a:off x="8599112" y="1677451"/>
            <a:ext cx="105822" cy="101595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F1F048F-FD1C-4FA2-BFAF-E6CC3832F534}"/>
              </a:ext>
            </a:extLst>
          </p:cNvPr>
          <p:cNvSpPr txBox="1"/>
          <p:nvPr/>
        </p:nvSpPr>
        <p:spPr>
          <a:xfrm>
            <a:off x="8652023" y="1533521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3B2BFD-A7C8-40B1-A38A-17AE2C9C6A0E}"/>
              </a:ext>
            </a:extLst>
          </p:cNvPr>
          <p:cNvSpPr txBox="1"/>
          <p:nvPr/>
        </p:nvSpPr>
        <p:spPr>
          <a:xfrm>
            <a:off x="6797970" y="1448061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ADA53F-CB22-4D58-A543-97B17F72CD1F}"/>
              </a:ext>
            </a:extLst>
          </p:cNvPr>
          <p:cNvSpPr txBox="1"/>
          <p:nvPr/>
        </p:nvSpPr>
        <p:spPr>
          <a:xfrm>
            <a:off x="2421524" y="1579666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1B197D-7E38-4658-BCBC-6113D3DF118E}"/>
              </a:ext>
            </a:extLst>
          </p:cNvPr>
          <p:cNvSpPr txBox="1"/>
          <p:nvPr/>
        </p:nvSpPr>
        <p:spPr>
          <a:xfrm>
            <a:off x="2368154" y="668222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8174509-EAEB-4189-9B25-22CE63A7499B}"/>
              </a:ext>
            </a:extLst>
          </p:cNvPr>
          <p:cNvSpPr txBox="1"/>
          <p:nvPr/>
        </p:nvSpPr>
        <p:spPr>
          <a:xfrm>
            <a:off x="7972390" y="1775858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286790F-3939-4B2B-B0DF-2EB1D0F2E670}"/>
              </a:ext>
            </a:extLst>
          </p:cNvPr>
          <p:cNvSpPr txBox="1"/>
          <p:nvPr/>
        </p:nvSpPr>
        <p:spPr>
          <a:xfrm>
            <a:off x="6303101" y="638896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6E12F6-C456-4B9E-8D96-C924498B48BB}"/>
              </a:ext>
            </a:extLst>
          </p:cNvPr>
          <p:cNvSpPr txBox="1"/>
          <p:nvPr/>
        </p:nvSpPr>
        <p:spPr>
          <a:xfrm>
            <a:off x="4081415" y="1528905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0F81A65-1728-4182-8C1F-1D188ADEB630}"/>
              </a:ext>
            </a:extLst>
          </p:cNvPr>
          <p:cNvSpPr txBox="1"/>
          <p:nvPr/>
        </p:nvSpPr>
        <p:spPr>
          <a:xfrm>
            <a:off x="2471457" y="399975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A309BF-B277-4D4F-8D4B-B453A8816D1D}"/>
              </a:ext>
            </a:extLst>
          </p:cNvPr>
          <p:cNvSpPr txBox="1"/>
          <p:nvPr/>
        </p:nvSpPr>
        <p:spPr>
          <a:xfrm>
            <a:off x="2883046" y="822217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7A223B-710B-4823-98D6-A6D0B3139518}"/>
              </a:ext>
            </a:extLst>
          </p:cNvPr>
          <p:cNvSpPr txBox="1"/>
          <p:nvPr/>
        </p:nvSpPr>
        <p:spPr>
          <a:xfrm>
            <a:off x="2875381" y="1252785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27">
            <a:extLst>
              <a:ext uri="{FF2B5EF4-FFF2-40B4-BE49-F238E27FC236}">
                <a16:creationId xmlns:a16="http://schemas.microsoft.com/office/drawing/2014/main" id="{751B197D-7E38-4658-BCBC-6113D3DF118E}"/>
              </a:ext>
            </a:extLst>
          </p:cNvPr>
          <p:cNvSpPr txBox="1"/>
          <p:nvPr/>
        </p:nvSpPr>
        <p:spPr>
          <a:xfrm>
            <a:off x="3701986" y="1257336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27">
            <a:extLst>
              <a:ext uri="{FF2B5EF4-FFF2-40B4-BE49-F238E27FC236}">
                <a16:creationId xmlns:a16="http://schemas.microsoft.com/office/drawing/2014/main" id="{751B197D-7E38-4658-BCBC-6113D3DF118E}"/>
              </a:ext>
            </a:extLst>
          </p:cNvPr>
          <p:cNvSpPr txBox="1"/>
          <p:nvPr/>
        </p:nvSpPr>
        <p:spPr>
          <a:xfrm>
            <a:off x="3683235" y="832829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27">
            <a:extLst>
              <a:ext uri="{FF2B5EF4-FFF2-40B4-BE49-F238E27FC236}">
                <a16:creationId xmlns:a16="http://schemas.microsoft.com/office/drawing/2014/main" id="{9820D90C-B82B-4F35-8A9B-3C117BF62029}"/>
              </a:ext>
            </a:extLst>
          </p:cNvPr>
          <p:cNvSpPr txBox="1"/>
          <p:nvPr/>
        </p:nvSpPr>
        <p:spPr>
          <a:xfrm>
            <a:off x="8036867" y="1388768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27">
            <a:extLst>
              <a:ext uri="{FF2B5EF4-FFF2-40B4-BE49-F238E27FC236}">
                <a16:creationId xmlns:a16="http://schemas.microsoft.com/office/drawing/2014/main" id="{43BF752C-8E15-4FAE-87C2-1B16624E42DB}"/>
              </a:ext>
            </a:extLst>
          </p:cNvPr>
          <p:cNvSpPr txBox="1"/>
          <p:nvPr/>
        </p:nvSpPr>
        <p:spPr>
          <a:xfrm>
            <a:off x="7971508" y="248093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27">
            <a:extLst>
              <a:ext uri="{FF2B5EF4-FFF2-40B4-BE49-F238E27FC236}">
                <a16:creationId xmlns:a16="http://schemas.microsoft.com/office/drawing/2014/main" id="{211C6A2D-C9F9-490D-B9C7-50573728CF77}"/>
              </a:ext>
            </a:extLst>
          </p:cNvPr>
          <p:cNvSpPr txBox="1"/>
          <p:nvPr/>
        </p:nvSpPr>
        <p:spPr>
          <a:xfrm>
            <a:off x="7088519" y="241784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27">
            <a:extLst>
              <a:ext uri="{FF2B5EF4-FFF2-40B4-BE49-F238E27FC236}">
                <a16:creationId xmlns:a16="http://schemas.microsoft.com/office/drawing/2014/main" id="{909F5FCD-6216-4DC2-A003-600EAA8A1CC3}"/>
              </a:ext>
            </a:extLst>
          </p:cNvPr>
          <p:cNvSpPr txBox="1"/>
          <p:nvPr/>
        </p:nvSpPr>
        <p:spPr>
          <a:xfrm>
            <a:off x="7082750" y="1408280"/>
            <a:ext cx="47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B3A6645-A4A4-4613-B191-9CAAA259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14" y="2737322"/>
            <a:ext cx="6757988" cy="3538116"/>
          </a:xfrm>
          <a:prstGeom prst="rect">
            <a:avLst/>
          </a:prstGeom>
        </p:spPr>
      </p:pic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A7938D6-85E4-4B6B-A312-CC0F86B8D857}"/>
              </a:ext>
            </a:extLst>
          </p:cNvPr>
          <p:cNvSpPr/>
          <p:nvPr/>
        </p:nvSpPr>
        <p:spPr>
          <a:xfrm>
            <a:off x="3026161" y="1015255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F8B4BED6-7A1A-46B0-B905-A6102DFD63F8}"/>
              </a:ext>
            </a:extLst>
          </p:cNvPr>
          <p:cNvSpPr/>
          <p:nvPr/>
        </p:nvSpPr>
        <p:spPr>
          <a:xfrm>
            <a:off x="3014401" y="1257638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99D51B53-6BBF-491A-9C4E-81EB680484D0}"/>
              </a:ext>
            </a:extLst>
          </p:cNvPr>
          <p:cNvSpPr/>
          <p:nvPr/>
        </p:nvSpPr>
        <p:spPr>
          <a:xfrm>
            <a:off x="3726514" y="1024640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D57F0E0B-C38C-40AE-AD2F-95B1E1487F50}"/>
              </a:ext>
            </a:extLst>
          </p:cNvPr>
          <p:cNvSpPr/>
          <p:nvPr/>
        </p:nvSpPr>
        <p:spPr>
          <a:xfrm>
            <a:off x="3736579" y="1240929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FE74B87B-04DE-4563-A0F1-C79D87C57190}"/>
              </a:ext>
            </a:extLst>
          </p:cNvPr>
          <p:cNvSpPr/>
          <p:nvPr/>
        </p:nvSpPr>
        <p:spPr>
          <a:xfrm>
            <a:off x="7325104" y="446291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FEDD9318-9375-4410-9EAC-509FC3ED266E}"/>
              </a:ext>
            </a:extLst>
          </p:cNvPr>
          <p:cNvSpPr/>
          <p:nvPr/>
        </p:nvSpPr>
        <p:spPr>
          <a:xfrm>
            <a:off x="7996450" y="446291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7B987A3D-43D7-4190-A351-304C071D7826}"/>
              </a:ext>
            </a:extLst>
          </p:cNvPr>
          <p:cNvSpPr/>
          <p:nvPr/>
        </p:nvSpPr>
        <p:spPr>
          <a:xfrm>
            <a:off x="7310134" y="1397263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4D27325E-3E8B-40F2-9755-9BC51B1F8A5A}"/>
              </a:ext>
            </a:extLst>
          </p:cNvPr>
          <p:cNvSpPr/>
          <p:nvPr/>
        </p:nvSpPr>
        <p:spPr>
          <a:xfrm>
            <a:off x="7983321" y="1388692"/>
            <a:ext cx="105822" cy="1015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0C5148-C4BB-4768-8438-AF3537AAE74E}"/>
              </a:ext>
            </a:extLst>
          </p:cNvPr>
          <p:cNvSpPr txBox="1"/>
          <p:nvPr/>
        </p:nvSpPr>
        <p:spPr>
          <a:xfrm>
            <a:off x="2971721" y="1988308"/>
            <a:ext cx="624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Sim2 Transform on 4 points and 2 poses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represents poses (pose2) and p represents points (point2)) 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8B1078-88DB-48BD-9C85-D9AD7C491793}"/>
              </a:ext>
            </a:extLst>
          </p:cNvPr>
          <p:cNvCxnSpPr>
            <a:cxnSpLocks/>
          </p:cNvCxnSpPr>
          <p:nvPr/>
        </p:nvCxnSpPr>
        <p:spPr>
          <a:xfrm>
            <a:off x="5184947" y="1720287"/>
            <a:ext cx="16933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F6E6810-C3A9-4EBF-B530-F3931DAF3329}"/>
              </a:ext>
            </a:extLst>
          </p:cNvPr>
          <p:cNvSpPr txBox="1"/>
          <p:nvPr/>
        </p:nvSpPr>
        <p:spPr>
          <a:xfrm>
            <a:off x="208531" y="527500"/>
            <a:ext cx="196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3: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428143-9C91-4DEF-AC14-FF48AAF9A7DB}"/>
              </a:ext>
            </a:extLst>
          </p:cNvPr>
          <p:cNvSpPr txBox="1"/>
          <p:nvPr/>
        </p:nvSpPr>
        <p:spPr>
          <a:xfrm>
            <a:off x="5550283" y="1235386"/>
            <a:ext cx="9825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(</a:t>
            </a:r>
            <a:r>
              <a:rPr lang="en-US" altLang="zh-CN" sz="2000" b="1" dirty="0" err="1"/>
              <a:t>s,R,t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5E8408-C96A-414C-9C23-2D28A14B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50" y="2927980"/>
            <a:ext cx="7543100" cy="3754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022748-7E10-48F2-ADBA-ED80E2C1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38" y="135073"/>
            <a:ext cx="2619375" cy="23907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313A90-3E62-45EF-9D93-927CC522B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0" y="175660"/>
            <a:ext cx="2857500" cy="25812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A7CD1D-8F89-4CED-8E9A-457E3FC10CFE}"/>
              </a:ext>
            </a:extLst>
          </p:cNvPr>
          <p:cNvSpPr txBox="1"/>
          <p:nvPr/>
        </p:nvSpPr>
        <p:spPr>
          <a:xfrm>
            <a:off x="2778681" y="2610639"/>
            <a:ext cx="624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Sim3 Transform on 5 points and 3 poses</a:t>
            </a:r>
          </a:p>
        </p:txBody>
      </p:sp>
    </p:spTree>
    <p:extLst>
      <p:ext uri="{BB962C8B-B14F-4D97-AF65-F5344CB8AC3E}">
        <p14:creationId xmlns:p14="http://schemas.microsoft.com/office/powerpoint/2010/main" val="67507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450</Words>
  <Application>Microsoft Office PowerPoint</Application>
  <PresentationFormat>宽屏</PresentationFormat>
  <Paragraphs>72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Avenir Book</vt:lpstr>
      <vt:lpstr>等线</vt:lpstr>
      <vt:lpstr>等线 Light</vt:lpstr>
      <vt:lpstr>Arial</vt:lpstr>
      <vt:lpstr>Times New Roman</vt:lpstr>
      <vt:lpstr>Office 主题​​</vt:lpstr>
      <vt:lpstr>PowerPoint 演示文稿</vt:lpstr>
      <vt:lpstr>IMPLEMENTING POSE ESTIMATION CODE ON THE PHONE - Swetha</vt:lpstr>
      <vt:lpstr>PowerPoint 演示文稿</vt:lpstr>
      <vt:lpstr>PowerPoint 演示文稿</vt:lpstr>
      <vt:lpstr>Control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Shicong Ma</dc:creator>
  <cp:lastModifiedBy>Shicong Ma</cp:lastModifiedBy>
  <cp:revision>261</cp:revision>
  <dcterms:created xsi:type="dcterms:W3CDTF">2019-03-12T12:36:50Z</dcterms:created>
  <dcterms:modified xsi:type="dcterms:W3CDTF">2019-04-02T22:42:18Z</dcterms:modified>
</cp:coreProperties>
</file>